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  <p:sldMasterId id="2147483706" r:id="rId2"/>
    <p:sldMasterId id="2147483707" r:id="rId3"/>
  </p:sldMasterIdLst>
  <p:notesMasterIdLst>
    <p:notesMasterId r:id="rId1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13"/>
      <p:bold r:id="rId14"/>
      <p:italic r:id="rId15"/>
      <p:boldItalic r:id="rId16"/>
    </p:embeddedFont>
    <p:embeddedFont>
      <p:font typeface="Helvetica Neue Light" panose="02000403000000020004" pitchFamily="2" charset="0"/>
      <p:regular r:id="rId17"/>
      <p:bold r:id="rId18"/>
      <p:italic r:id="rId19"/>
      <p:boldItalic r:id="rId20"/>
    </p:embeddedFont>
    <p:embeddedFont>
      <p:font typeface="Montserrat" pitchFamily="2" charset="77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Medium" panose="020F0502020204030204" pitchFamily="34" charset="0"/>
      <p:regular r:id="rId29"/>
      <p:bold r:id="rId30"/>
      <p:italic r:id="rId31"/>
      <p:boldItalic r:id="rId32"/>
    </p:embeddedFont>
    <p:embeddedFont>
      <p:font typeface="Roboto Slab" pitchFamily="2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45"/>
  </p:normalViewPr>
  <p:slideViewPr>
    <p:cSldViewPr snapToGrid="0">
      <p:cViewPr varScale="1">
        <p:scale>
          <a:sx n="145" d="100"/>
          <a:sy n="145" d="100"/>
        </p:scale>
        <p:origin x="68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c88dda322a_2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1c88dda322a_2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c88dda322a_2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g1c88dda322a_2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c88dda322a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1c88dda322a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d85b2dce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d85b2dce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c88dda322a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1c88dda322a_2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c88dda322a_2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c88dda322a_2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c88dda322a_2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1c88dda322a_2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c88dda322a_2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1c88dda322a_2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opening sty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sz="34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- 1/3 Image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2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1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Text - 1/2 Image">
  <p:cSld name="TITLE_AND_BODY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Text - 2/3 Image">
  <p:cSld name="TITLE_AND_BODY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body" idx="1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TITLE_ONLY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95" name="Google Shape;95;p23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w="19050" cap="flat" cmpd="sng">
            <a:solidFill>
              <a:srgbClr val="D0D0D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96" name="Google Shape;96;p23"/>
          <p:cNvPicPr preferRelativeResize="0"/>
          <p:nvPr/>
        </p:nvPicPr>
        <p:blipFill rotWithShape="1">
          <a:blip r:embed="rId2">
            <a:alphaModFix/>
          </a:blip>
          <a:srcRect l="17192" r="17185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7" name="Google Shape;97;p2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Style">
  <p:cSld name="MAIN_POI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creen Style">
  <p:cSld name="SECTION_TITLE_AND_DESCRI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7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, round photo">
  <p:cSld name="CUSTOM_9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6" name="Google Shape;11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7" name="Google Shape;11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8" name="Google Shape;118;p2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pt-PT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0" name="Google Shape;120;p28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pt-PT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8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pt-PT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8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pt-PT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8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pt-PT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4" name="Google Shape;124;p28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pt-PT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25" name="Google Shape;125;p28"/>
          <p:cNvPicPr preferRelativeResize="0"/>
          <p:nvPr/>
        </p:nvPicPr>
        <p:blipFill rotWithShape="1">
          <a:blip r:embed="rId4">
            <a:alphaModFix/>
          </a:blip>
          <a:srcRect l="17202" r="17189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28"/>
          <p:cNvPicPr preferRelativeResize="0"/>
          <p:nvPr/>
        </p:nvPicPr>
        <p:blipFill rotWithShape="1">
          <a:blip r:embed="rId5">
            <a:alphaModFix/>
          </a:blip>
          <a:srcRect l="17602" t="1331" r="17989" b="1340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28"/>
          <p:cNvPicPr preferRelativeResize="0"/>
          <p:nvPr/>
        </p:nvPicPr>
        <p:blipFill rotWithShape="1">
          <a:blip r:embed="rId6">
            <a:alphaModFix/>
          </a:blip>
          <a:srcRect l="26005" t="16689" r="30257" b="16682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8" name="Google Shape;128;p28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PT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PT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8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PT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lang="pt-PT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PT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8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PT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PT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8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PT"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 b="0" i="0" u="none" strike="noStrike" cap="non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Chapter - Light Blue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35" name="Google Shape;135;p2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Violet">
  <p:cSld name="CUSTOM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0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3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Red">
  <p:cSld name="CUSTOM_1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1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5" name="Google Shape;145;p3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Yellow">
  <p:cSld name="CUSTOM_1_1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2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Light Green">
  <p:cSld name="CUSTOM_1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3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5" name="Google Shape;155;p3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Dark Blue">
  <p:cSld name="CUSTOM_1_1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4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3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Style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+ Image Style">
  <p:cSld name="CUSTOM_6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6"/>
          <p:cNvPicPr preferRelativeResize="0"/>
          <p:nvPr/>
        </p:nvPicPr>
        <p:blipFill rotWithShape="1">
          <a:blip r:embed="rId2">
            <a:alphaModFix/>
          </a:blip>
          <a:srcRect l="10533" r="1683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Slide Style">
  <p:cSld name="CUSTOM_7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38"/>
          <p:cNvCxnSpPr/>
          <p:nvPr/>
        </p:nvCxnSpPr>
        <p:spPr>
          <a:xfrm rot="10800000" flipH="1">
            <a:off x="861725" y="-29400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 with emoji Style">
  <p:cSld name="CUSTOM_8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und Photo and bullet points Style">
  <p:cSld name="CUSTOM_4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0"/>
          <p:cNvPicPr preferRelativeResize="0"/>
          <p:nvPr/>
        </p:nvPicPr>
        <p:blipFill rotWithShape="1">
          <a:blip r:embed="rId2">
            <a:alphaModFix/>
          </a:blip>
          <a:srcRect r="33466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1"/>
          <p:cNvPicPr preferRelativeResize="0"/>
          <p:nvPr/>
        </p:nvPicPr>
        <p:blipFill rotWithShape="1">
          <a:blip r:embed="rId2">
            <a:alphaModFix/>
          </a:blip>
          <a:srcRect l="14558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s Style">
  <p:cSld name="CUSTOM_2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2"/>
          <p:cNvPicPr preferRelativeResize="0"/>
          <p:nvPr/>
        </p:nvPicPr>
        <p:blipFill rotWithShape="1">
          <a:blip r:embed="rId2">
            <a:alphaModFix/>
          </a:blip>
          <a:srcRect l="16002" r="15783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2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PT"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lang="pt-PT" sz="3000" b="1" i="0" u="none" strike="noStrike" cap="non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pt-PT"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PT" sz="3000" b="1" i="0" u="none" strike="noStrike" cap="non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sz="3000" b="1" i="0" u="none" strike="noStrike" cap="non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91" name="Google Shape;191;p4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tyle">
  <p:cSld name="CUSTOM_3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4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8" name="Google Shape;198;p44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9" name="Google Shape;199;p4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6" name="Google Shape;206;p4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0" name="Google Shape;210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4" name="Google Shape;21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8" name="Google Shape;218;p4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9" name="Google Shape;219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5" name="Google Shape;225;p5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6" name="Google Shape;226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9" name="Google Shape;229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5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3" name="Google Shape;233;p5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4" name="Google Shape;234;p5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38" name="Google Shape;238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1" name="Google Shape;241;p5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2" name="Google Shape;242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57"/>
          <p:cNvPicPr preferRelativeResize="0"/>
          <p:nvPr/>
        </p:nvPicPr>
        <p:blipFill rotWithShape="1">
          <a:blip r:embed="rId2">
            <a:alphaModFix/>
          </a:blip>
          <a:srcRect l="14558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58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9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1" name="Google Shape;251;p59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2" name="Google Shape;252;p5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6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6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w="9525" cap="flat" cmpd="sng">
            <a:solidFill>
              <a:srgbClr val="2DC5F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7" name="Google Shape;257;p6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60"/>
          <p:cNvCxnSpPr/>
          <p:nvPr/>
        </p:nvCxnSpPr>
        <p:spPr>
          <a:xfrm rot="10800000" flipH="1">
            <a:off x="861725" y="534795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2DC5FA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image" Target="../media/image21.png"/><Relationship Id="rId2" Type="http://schemas.openxmlformats.org/officeDocument/2006/relationships/slideLayout" Target="../slideLayouts/slideLayout4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Google Shape;203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1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61"/>
          <p:cNvSpPr txBox="1">
            <a:spLocks noGrp="1"/>
          </p:cNvSpPr>
          <p:nvPr>
            <p:ph type="title" idx="2"/>
          </p:nvPr>
        </p:nvSpPr>
        <p:spPr>
          <a:xfrm>
            <a:off x="1959551" y="2674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Correlation between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numerical features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5" name="Google Shape;265;p61"/>
          <p:cNvPicPr preferRelativeResize="0"/>
          <p:nvPr/>
        </p:nvPicPr>
        <p:blipFill rotWithShape="1">
          <a:blip r:embed="rId3">
            <a:alphaModFix/>
          </a:blip>
          <a:srcRect l="33453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pt-PT" sz="2100" b="1" i="0" u="none" strike="noStrike" cap="non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LINEAR CORRELATION EXAMPLE</a:t>
            </a:r>
            <a:endParaRPr sz="2100" b="0" i="0" u="none" strike="noStrike" cap="non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6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pt-PT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2" name="Google Shape;272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7825" y="1458900"/>
            <a:ext cx="5223916" cy="32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3"/>
          <p:cNvSpPr txBox="1"/>
          <p:nvPr/>
        </p:nvSpPr>
        <p:spPr>
          <a:xfrm>
            <a:off x="560675" y="902075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pt-PT" sz="2100" b="1" i="0" u="none" strike="noStrike" cap="non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LINEAR CORRELATION (Pearson correlation)</a:t>
            </a:r>
            <a:endParaRPr sz="2100" b="0" i="0" u="none" strike="noStrike" cap="non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6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pt-PT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6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pt-PT" sz="1800" b="0" i="0" u="none" strike="noStrike" cap="none" dirty="0" err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pt-PT" sz="1800" b="0" i="0" u="none" strike="noStrike" cap="none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0" i="0" u="none" strike="noStrike" cap="none" dirty="0" err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correlations</a:t>
            </a:r>
            <a:r>
              <a:rPr lang="pt-PT" sz="1800" b="0" i="0" u="none" strike="noStrike" cap="none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0" i="0" u="none" strike="noStrike" cap="none" dirty="0" err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quantifies</a:t>
            </a:r>
            <a:r>
              <a:rPr lang="pt-PT" sz="1800" b="0" i="0" u="none" strike="noStrike" cap="none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0" i="0" u="none" strike="noStrike" cap="none" dirty="0" err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</a:t>
            </a:r>
            <a:r>
              <a:rPr lang="pt-PT" sz="1800" b="0" i="0" u="none" strike="noStrike" cap="none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0" i="0" u="none" strike="noStrike" cap="none" dirty="0" err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much</a:t>
            </a:r>
            <a:r>
              <a:rPr lang="pt-PT" sz="1800" b="0" i="0" u="none" strike="noStrike" cap="none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1" i="0" u="none" strike="noStrike" cap="none" dirty="0" err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linearly</a:t>
            </a:r>
            <a:r>
              <a:rPr lang="pt-PT" sz="1800" b="1" i="0" u="none" strike="noStrike" cap="none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1" i="0" u="none" strike="noStrike" cap="none" dirty="0" err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related</a:t>
            </a:r>
            <a:r>
              <a:rPr lang="pt-PT" sz="1800" b="0" i="0" u="none" strike="noStrike" cap="none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0" i="0" u="none" strike="noStrike" cap="none" dirty="0" err="1">
                <a:solidFill>
                  <a:srgbClr val="172B4D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two</a:t>
            </a:r>
            <a:r>
              <a:rPr lang="pt-PT" sz="1800" b="0" i="0" u="none" strike="noStrike" cap="none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0" i="0" u="none" strike="noStrike" cap="none" dirty="0" err="1">
                <a:solidFill>
                  <a:srgbClr val="172B4D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numerical</a:t>
            </a:r>
            <a:r>
              <a:rPr lang="pt-PT" sz="1800" b="0" i="0" u="none" strike="noStrike" cap="none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0" i="0" u="none" strike="noStrike" cap="none" dirty="0" err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variables</a:t>
            </a:r>
            <a:r>
              <a:rPr lang="pt-PT" sz="1800" b="0" i="0" u="none" strike="noStrike" cap="none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are. For </a:t>
            </a:r>
            <a:r>
              <a:rPr lang="pt-PT" sz="1800" b="0" i="0" u="none" strike="noStrike" cap="none" dirty="0" err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categorical</a:t>
            </a:r>
            <a:r>
              <a:rPr lang="pt-PT" sz="1800" b="0" i="0" u="none" strike="noStrike" cap="none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0" i="0" u="none" strike="noStrike" cap="none" dirty="0" err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</a:t>
            </a:r>
            <a:r>
              <a:rPr lang="pt-PT" sz="1800" b="0" i="0" u="none" strike="noStrike" cap="none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use </a:t>
            </a:r>
            <a:r>
              <a:rPr lang="pt-PT" sz="1800" b="0" i="0" u="none" strike="noStrike" cap="none" dirty="0" err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sth</a:t>
            </a:r>
            <a:r>
              <a:rPr lang="pt-PT" sz="1800" b="0" i="0" u="none" strike="noStrike" cap="none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0" i="0" u="none" strike="noStrike" cap="none" dirty="0" err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else</a:t>
            </a:r>
            <a:r>
              <a:rPr lang="pt-PT" sz="1800" b="0" i="0" u="none" strike="noStrike" cap="none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sz="1800" b="0" i="0" u="none" strike="noStrike" cap="none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pt-PT" sz="1800" b="0" i="0" u="none" strike="noStrike" cap="none" dirty="0" err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pt-PT" sz="1800" b="0" i="0" u="none" strike="noStrike" cap="none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0" i="0" u="none" strike="noStrike" cap="none" dirty="0" err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correlation</a:t>
            </a:r>
            <a:r>
              <a:rPr lang="pt-PT" sz="1800" b="0" i="0" u="none" strike="noStrike" cap="none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0" i="0" u="none" strike="noStrike" cap="none" dirty="0" err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coefficient</a:t>
            </a:r>
            <a:r>
              <a:rPr lang="pt-PT" sz="1800" b="0" i="0" u="none" strike="noStrike" cap="none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can </a:t>
            </a:r>
            <a:r>
              <a:rPr lang="pt-PT" sz="1800" b="0" i="0" u="none" strike="noStrike" cap="none" dirty="0" err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</a:t>
            </a:r>
            <a:r>
              <a:rPr lang="pt-PT" sz="1800" b="0" i="0" u="none" strike="noStrike" cap="none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positive, negative </a:t>
            </a:r>
            <a:r>
              <a:rPr lang="pt-PT" sz="1800" b="0" i="0" u="none" strike="noStrike" cap="none" dirty="0" err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</a:t>
            </a:r>
            <a:r>
              <a:rPr lang="pt-PT" sz="1800" b="0" i="0" u="none" strike="noStrike" cap="none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0" i="0" u="none" strike="noStrike" cap="none" dirty="0" err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null</a:t>
            </a:r>
            <a:endParaRPr sz="1800" b="0" i="0" u="none" strike="noStrike" cap="none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pt-PT" sz="1800" b="0" i="0" u="none" strike="noStrike" cap="none" dirty="0" err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pt-PT" sz="1800" b="0" i="0" u="none" strike="noStrike" cap="none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range </a:t>
            </a:r>
            <a:r>
              <a:rPr lang="pt-PT" sz="1800" b="0" i="0" u="none" strike="noStrike" cap="none" dirty="0" err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b="0" i="0" u="none" strike="noStrike" cap="none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0" i="0" u="none" strike="noStrike" cap="none" dirty="0" err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values</a:t>
            </a:r>
            <a:r>
              <a:rPr lang="pt-PT" sz="1800" b="0" i="0" u="none" strike="noStrike" cap="none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0" i="0" u="none" strike="noStrike" cap="none" dirty="0" err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</a:t>
            </a:r>
            <a:r>
              <a:rPr lang="pt-PT" sz="1800" b="0" i="0" u="none" strike="noStrike" cap="none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-1, 1</a:t>
            </a:r>
            <a:endParaRPr sz="1800" b="0" i="0" u="none" strike="noStrike" cap="none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pt-PT" sz="1800" b="0" i="0" u="none" strike="noStrike" cap="none" dirty="0" err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Correlation</a:t>
            </a:r>
            <a:r>
              <a:rPr lang="pt-PT" sz="1800" b="0" i="0" u="none" strike="noStrike" cap="none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1" i="0" u="none" strike="noStrike" cap="none" dirty="0" err="1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doesn’t</a:t>
            </a:r>
            <a:r>
              <a:rPr lang="pt-PT" sz="1800" b="1" i="0" u="none" strike="noStrike" cap="none" dirty="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1" i="0" u="none" strike="noStrike" cap="none" dirty="0" err="1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imply</a:t>
            </a:r>
            <a:r>
              <a:rPr lang="pt-PT" sz="1800" b="1" i="0" u="none" strike="noStrike" cap="none" dirty="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1" i="0" u="none" strike="noStrike" cap="none" dirty="0" err="1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causation</a:t>
            </a:r>
            <a:endParaRPr sz="1800" b="1" i="0" u="none" strike="noStrike" cap="none" dirty="0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0" name="Google Shape;280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0749" y="3150875"/>
            <a:ext cx="6733099" cy="15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30BDC64-58AF-0CCA-C31E-F878829D9470}"/>
              </a:ext>
            </a:extLst>
          </p:cNvPr>
          <p:cNvSpPr/>
          <p:nvPr/>
        </p:nvSpPr>
        <p:spPr>
          <a:xfrm rot="1950535">
            <a:off x="7206584" y="291009"/>
            <a:ext cx="2004646" cy="12221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Ideal correlation shows a linear straight line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6" name="Google Shape;286;p64"/>
          <p:cNvPicPr preferRelativeResize="0"/>
          <p:nvPr/>
        </p:nvPicPr>
        <p:blipFill rotWithShape="1">
          <a:blip r:embed="rId3">
            <a:alphaModFix/>
          </a:blip>
          <a:srcRect l="-650" r="650"/>
          <a:stretch/>
        </p:blipFill>
        <p:spPr>
          <a:xfrm>
            <a:off x="-3" y="0"/>
            <a:ext cx="808870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pt-PT" sz="2100" b="1" i="0" u="none" strike="noStrike" cap="non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QUANTIFYING LINEAR CORRELATION</a:t>
            </a:r>
            <a:endParaRPr sz="2100" b="0" i="0" u="none" strike="noStrike" cap="non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6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pt-PT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6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pt-PT" sz="1800" b="0" i="0" u="none" strike="noStrike" cap="non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correlation is given by: two variables </a:t>
            </a: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4" name="Google Shape;294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49500" y="3098613"/>
            <a:ext cx="3600450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pt-PT" sz="2100" b="1" i="0" u="none" strike="noStrike" cap="none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LACK OF LINEAR CORRELATION(</a:t>
            </a:r>
            <a:r>
              <a:rPr lang="pt-PT" sz="2100" b="1" i="0" u="none" strike="noStrike" cap="none" dirty="0" err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Pearson</a:t>
            </a:r>
            <a:r>
              <a:rPr lang="pt-PT" sz="2100" b="1" i="0" u="none" strike="noStrike" cap="none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) DOESN’T MEAN LACK OF RELATIONSHIP!</a:t>
            </a:r>
            <a:endParaRPr sz="2100" b="0" i="0" u="none" strike="noStrike" cap="none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6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pt-PT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1" name="Google Shape;301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3525" y="1788225"/>
            <a:ext cx="6450832" cy="296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9615185-14C8-5606-2ACA-7453F43A5397}"/>
              </a:ext>
            </a:extLst>
          </p:cNvPr>
          <p:cNvSpPr/>
          <p:nvPr/>
        </p:nvSpPr>
        <p:spPr>
          <a:xfrm rot="1950535">
            <a:off x="6471138" y="1788225"/>
            <a:ext cx="2004646" cy="12221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Non-linear </a:t>
            </a:r>
          </a:p>
          <a:p>
            <a:pPr algn="ctr"/>
            <a:r>
              <a:rPr lang="en-GB" dirty="0"/>
              <a:t>Correlation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pt-PT" sz="2100" b="1" i="0" u="none" strike="noStrike" cap="non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Correlation Heatmap</a:t>
            </a:r>
            <a:endParaRPr sz="2100" b="0" i="0" u="none" strike="noStrike" cap="non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6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pt-PT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8" name="Google Shape;3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4625" y="1793125"/>
            <a:ext cx="6479024" cy="21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</Words>
  <Application>Microsoft Macintosh PowerPoint</Application>
  <PresentationFormat>Bildschirmpräsentation (16:9)</PresentationFormat>
  <Paragraphs>29</Paragraphs>
  <Slides>8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8</vt:i4>
      </vt:variant>
    </vt:vector>
  </HeadingPairs>
  <TitlesOfParts>
    <vt:vector size="18" baseType="lpstr">
      <vt:lpstr>Montserrat</vt:lpstr>
      <vt:lpstr>Roboto Medium</vt:lpstr>
      <vt:lpstr>Roboto</vt:lpstr>
      <vt:lpstr>Roboto Slab</vt:lpstr>
      <vt:lpstr>Helvetica Neue Light</vt:lpstr>
      <vt:lpstr>Arial</vt:lpstr>
      <vt:lpstr>Helvetica Neue</vt:lpstr>
      <vt:lpstr>Simple Light</vt:lpstr>
      <vt:lpstr>Simple Light</vt:lpstr>
      <vt:lpstr>Simple Light</vt:lpstr>
      <vt:lpstr>DATA ANALYTICS | IRONHACK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| IRONHACK</dc:title>
  <cp:lastModifiedBy>Microsoft Office User</cp:lastModifiedBy>
  <cp:revision>1</cp:revision>
  <dcterms:modified xsi:type="dcterms:W3CDTF">2024-01-19T16:42:02Z</dcterms:modified>
</cp:coreProperties>
</file>